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48" r:id="rId2"/>
    <p:sldId id="412" r:id="rId3"/>
    <p:sldId id="416" r:id="rId4"/>
    <p:sldId id="422" r:id="rId5"/>
    <p:sldId id="419" r:id="rId6"/>
    <p:sldId id="414" r:id="rId7"/>
    <p:sldId id="418" r:id="rId8"/>
    <p:sldId id="423" r:id="rId9"/>
    <p:sldId id="417" r:id="rId10"/>
    <p:sldId id="420" r:id="rId11"/>
    <p:sldId id="421" r:id="rId12"/>
    <p:sldId id="351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기본 구역" id="{7A3E7C1B-B536-47F2-BAB3-F618984C5DB4}">
          <p14:sldIdLst>
            <p14:sldId id="348"/>
            <p14:sldId id="412"/>
            <p14:sldId id="416"/>
            <p14:sldId id="422"/>
            <p14:sldId id="419"/>
            <p14:sldId id="414"/>
            <p14:sldId id="418"/>
            <p14:sldId id="423"/>
            <p14:sldId id="417"/>
            <p14:sldId id="420"/>
            <p14:sldId id="421"/>
            <p14:sldId id="35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7" roundtripDataSignature="AMtx7mgQmPjowxBLMjdiZ19Z5EceMAGM/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2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50A0A61-1CE1-43FC-A0B2-4807F1D7D8E0}">
  <a:tblStyle styleId="{750A0A61-1CE1-43FC-A0B2-4807F1D7D8E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34"/>
    <p:restoredTop sz="95878" autoAdjust="0"/>
  </p:normalViewPr>
  <p:slideViewPr>
    <p:cSldViewPr snapToGrid="0">
      <p:cViewPr varScale="1">
        <p:scale>
          <a:sx n="69" d="100"/>
          <a:sy n="69" d="100"/>
        </p:scale>
        <p:origin x="192" y="15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27" d="100"/>
          <a:sy n="127" d="100"/>
        </p:scale>
        <p:origin x="5742" y="1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DCB9E0D-ADA4-6A3E-9130-C725CFA7653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E1A596-DA9A-AD1B-B3DD-0FD3035074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041C10-C4F4-41DF-A635-3783B359AC65}" type="datetimeFigureOut">
              <a:rPr lang="en-CA" smtClean="0"/>
              <a:t>2022-10-17</a:t>
            </a:fld>
            <a:endParaRPr lang="en-CA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A09C3AC-0884-16C3-97E8-E1C02B333C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BB039AC-20CA-BB63-F479-60825B9CFAA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77CAA1-E64A-44A7-B1CD-5D64420BD71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38527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1195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lang="en-US" sz="1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2564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userDrawn="1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76AD664-8AEC-4EA7-97B3-020E4165132F}"/>
              </a:ext>
            </a:extLst>
          </p:cNvPr>
          <p:cNvSpPr/>
          <p:nvPr userDrawn="1"/>
        </p:nvSpPr>
        <p:spPr>
          <a:xfrm>
            <a:off x="7639050" y="4852987"/>
            <a:ext cx="1343025" cy="142875"/>
          </a:xfrm>
          <a:prstGeom prst="rect">
            <a:avLst/>
          </a:prstGeom>
          <a:solidFill>
            <a:srgbClr val="21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부제목 2">
            <a:extLst>
              <a:ext uri="{FF2B5EF4-FFF2-40B4-BE49-F238E27FC236}">
                <a16:creationId xmlns:a16="http://schemas.microsoft.com/office/drawing/2014/main" id="{B25F552E-B133-971F-2795-7DDC0F368C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6628" y="2778195"/>
            <a:ext cx="6050744" cy="454243"/>
          </a:xfrm>
          <a:prstGeom prst="rect">
            <a:avLst/>
          </a:prstGeom>
        </p:spPr>
        <p:txBody>
          <a:bodyPr anchor="t">
            <a:normAutofit/>
          </a:bodyPr>
          <a:lstStyle>
            <a:lvl1pPr algn="ctr">
              <a:defRPr sz="18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endParaRPr lang="en-CA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391B1BC-DD17-C4AE-5504-D02F80278F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991" r="62" b="32147"/>
          <a:stretch/>
        </p:blipFill>
        <p:spPr>
          <a:xfrm>
            <a:off x="-55859" y="4084867"/>
            <a:ext cx="1766537" cy="651592"/>
          </a:xfrm>
          <a:prstGeom prst="rect">
            <a:avLst/>
          </a:prstGeom>
        </p:spPr>
      </p:pic>
      <p:sp>
        <p:nvSpPr>
          <p:cNvPr id="19" name="Google Shape;13;p3">
            <a:extLst>
              <a:ext uri="{FF2B5EF4-FFF2-40B4-BE49-F238E27FC236}">
                <a16:creationId xmlns:a16="http://schemas.microsoft.com/office/drawing/2014/main" id="{E4BE164B-862E-E232-A16B-24F4D6417C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1714350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4287"/>
              </a:buClr>
              <a:buSzPts val="3600"/>
              <a:buFont typeface="Malgun Gothic"/>
              <a:buNone/>
              <a:defRPr sz="3600" b="1" i="0" u="none" strike="noStrike" cap="none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 Bold" panose="020B0600000101010101" pitchFamily="50" charset="-127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D30B9DC-CEF7-1BF5-DD10-3D3A2ADE81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7313" t="51157" r="7863" b="21530"/>
          <a:stretch/>
        </p:blipFill>
        <p:spPr>
          <a:xfrm>
            <a:off x="7569070" y="4425609"/>
            <a:ext cx="1343025" cy="30559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ECCD3C-C58E-4B10-8BE8-A2399DE23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631" y="281398"/>
            <a:ext cx="8124738" cy="486113"/>
          </a:xfrm>
        </p:spPr>
        <p:txBody>
          <a:bodyPr>
            <a:normAutofit/>
          </a:bodyPr>
          <a:lstStyle>
            <a:lvl1pPr algn="l">
              <a:defRPr sz="2000">
                <a:solidFill>
                  <a:srgbClr val="21222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AFBDADF-FC10-420B-8FCE-5ED094D118AF}"/>
              </a:ext>
            </a:extLst>
          </p:cNvPr>
          <p:cNvCxnSpPr>
            <a:cxnSpLocks/>
          </p:cNvCxnSpPr>
          <p:nvPr userDrawn="1"/>
        </p:nvCxnSpPr>
        <p:spPr>
          <a:xfrm>
            <a:off x="509631" y="772274"/>
            <a:ext cx="8124738" cy="0"/>
          </a:xfrm>
          <a:prstGeom prst="line">
            <a:avLst/>
          </a:prstGeom>
          <a:ln w="38100">
            <a:solidFill>
              <a:srgbClr val="2122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슬라이드 번호 개체 틀 2">
            <a:extLst>
              <a:ext uri="{FF2B5EF4-FFF2-40B4-BE49-F238E27FC236}">
                <a16:creationId xmlns:a16="http://schemas.microsoft.com/office/drawing/2014/main" id="{709993C9-095C-4633-8101-39465BA4D9EF}"/>
              </a:ext>
            </a:extLst>
          </p:cNvPr>
          <p:cNvSpPr>
            <a:spLocks noGrp="1"/>
          </p:cNvSpPr>
          <p:nvPr>
            <p:ph type="sldNum" idx="4"/>
          </p:nvPr>
        </p:nvSpPr>
        <p:spPr>
          <a:xfrm>
            <a:off x="8460950" y="4590692"/>
            <a:ext cx="604007" cy="209490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chemeClr val="tx1"/>
                </a:solidFill>
                <a:latin typeface="Consolas" panose="020B0609020204030204" pitchFamily="49" charset="0"/>
              </a:defRPr>
            </a:lvl1pPr>
          </a:lstStyle>
          <a:p>
            <a:pPr algn="r"/>
            <a:fld id="{00000000-1234-1234-1234-123412341234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9AF0416-87DE-E1A0-B434-966D82FB7E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7688" y="957263"/>
            <a:ext cx="8034337" cy="37099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FontTx/>
              <a:buNone/>
              <a:defRPr sz="1600"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endParaRPr lang="en-CA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CA9D7012-6517-F4CA-0C2C-744A40CFAE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9060" y="4819234"/>
            <a:ext cx="4116388" cy="209550"/>
          </a:xfrm>
          <a:prstGeom prst="rect">
            <a:avLst/>
          </a:prstGeom>
        </p:spPr>
        <p:txBody>
          <a:bodyPr/>
          <a:lstStyle>
            <a:lvl1pPr>
              <a:defRPr sz="9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텍스트를 입력하십시오</a:t>
            </a:r>
            <a:endParaRPr lang="en-CA" dirty="0"/>
          </a:p>
        </p:txBody>
      </p:sp>
      <p:sp>
        <p:nvSpPr>
          <p:cNvPr id="9" name="텍스트 개체 틀 6">
            <a:extLst>
              <a:ext uri="{FF2B5EF4-FFF2-40B4-BE49-F238E27FC236}">
                <a16:creationId xmlns:a16="http://schemas.microsoft.com/office/drawing/2014/main" id="{214A38CC-EDF1-F6C8-9C58-F9608C2454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9060" y="4645227"/>
            <a:ext cx="5869616" cy="144658"/>
          </a:xfrm>
          <a:prstGeom prst="rect">
            <a:avLst/>
          </a:prstGeom>
        </p:spPr>
        <p:txBody>
          <a:bodyPr/>
          <a:lstStyle>
            <a:lvl1pPr>
              <a:defRPr sz="500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defRPr>
            </a:lvl1pPr>
          </a:lstStyle>
          <a:p>
            <a:pPr lvl="0"/>
            <a:r>
              <a:rPr lang="ko-KR" altLang="en-US" dirty="0"/>
              <a:t>논문 등 출처 </a:t>
            </a:r>
            <a:r>
              <a:rPr lang="en-CA" altLang="ko-KR" dirty="0"/>
              <a:t>(</a:t>
            </a:r>
            <a:r>
              <a:rPr lang="ko-KR" altLang="en-US" dirty="0"/>
              <a:t>예</a:t>
            </a:r>
            <a:r>
              <a:rPr lang="en-CA" altLang="ko-KR" dirty="0"/>
              <a:t>: </a:t>
            </a:r>
            <a:r>
              <a:rPr lang="en-CA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Redmon, Joseph, et al. "You only look once: Unified, real-time object detection." </a:t>
            </a:r>
            <a:r>
              <a:rPr lang="en-CA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Proceedings of the IEEE conference on computer vision and pattern recognition</a:t>
            </a:r>
            <a:r>
              <a:rPr lang="en-CA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2016.)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554389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1_제목 슬라이드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D76AD664-8AEC-4EA7-97B3-020E4165132F}"/>
              </a:ext>
            </a:extLst>
          </p:cNvPr>
          <p:cNvSpPr/>
          <p:nvPr userDrawn="1"/>
        </p:nvSpPr>
        <p:spPr>
          <a:xfrm>
            <a:off x="7658100" y="4848225"/>
            <a:ext cx="1343025" cy="142875"/>
          </a:xfrm>
          <a:prstGeom prst="rect">
            <a:avLst/>
          </a:prstGeom>
          <a:solidFill>
            <a:srgbClr val="21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724DD16A-E84E-E053-94FA-A4EDA257CB8A}"/>
              </a:ext>
            </a:extLst>
          </p:cNvPr>
          <p:cNvCxnSpPr>
            <a:cxnSpLocks/>
          </p:cNvCxnSpPr>
          <p:nvPr userDrawn="1"/>
        </p:nvCxnSpPr>
        <p:spPr>
          <a:xfrm>
            <a:off x="577998" y="2959452"/>
            <a:ext cx="807231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Google Shape;13;p3">
            <a:extLst>
              <a:ext uri="{FF2B5EF4-FFF2-40B4-BE49-F238E27FC236}">
                <a16:creationId xmlns:a16="http://schemas.microsoft.com/office/drawing/2014/main" id="{E4BE164B-862E-E232-A16B-24F4D6417CC4}"/>
              </a:ext>
            </a:extLst>
          </p:cNvPr>
          <p:cNvSpPr txBox="1">
            <a:spLocks noGrp="1"/>
          </p:cNvSpPr>
          <p:nvPr>
            <p:ph type="title" hasCustomPrompt="1"/>
          </p:nvPr>
        </p:nvSpPr>
        <p:spPr>
          <a:xfrm>
            <a:off x="499354" y="199540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4287"/>
              </a:buClr>
              <a:buSzPts val="3600"/>
              <a:buFont typeface="Malgun Gothic"/>
              <a:buNone/>
              <a:defRPr sz="4000" b="1" i="0" u="none" strike="noStrike" cap="none">
                <a:solidFill>
                  <a:schemeClr val="tx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나눔스퀘어" panose="020B0600000101010101" pitchFamily="50" charset="-127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dirty="0"/>
              <a:t>감사합니다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7949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D6E9B9D-A12C-4BC7-9773-E69781B2391B}"/>
              </a:ext>
            </a:extLst>
          </p:cNvPr>
          <p:cNvSpPr/>
          <p:nvPr userDrawn="1"/>
        </p:nvSpPr>
        <p:spPr>
          <a:xfrm>
            <a:off x="104776" y="4819650"/>
            <a:ext cx="8943974" cy="209678"/>
          </a:xfrm>
          <a:prstGeom prst="rect">
            <a:avLst/>
          </a:prstGeom>
          <a:solidFill>
            <a:srgbClr val="2122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800" b="1" dirty="0">
                <a:latin typeface="Consolas" panose="020B0609020204030204" pitchFamily="49" charset="0"/>
                <a:ea typeface="+mn-ea"/>
              </a:rPr>
              <a:t>H</a:t>
            </a:r>
            <a:r>
              <a:rPr lang="en-CA" altLang="ko-KR" sz="800" b="1" dirty="0" err="1">
                <a:latin typeface="Consolas" panose="020B0609020204030204" pitchFamily="49" charset="0"/>
                <a:ea typeface="+mn-ea"/>
              </a:rPr>
              <a:t>uman</a:t>
            </a:r>
            <a:r>
              <a:rPr lang="ko-KR" altLang="en-US" sz="800" b="1" dirty="0">
                <a:latin typeface="Consolas" panose="020B0609020204030204" pitchFamily="49" charset="0"/>
                <a:ea typeface="+mn-ea"/>
              </a:rPr>
              <a:t> </a:t>
            </a:r>
            <a:r>
              <a:rPr lang="en-CA" altLang="ko-KR" sz="800" b="1" dirty="0">
                <a:latin typeface="Consolas" panose="020B0609020204030204" pitchFamily="49" charset="0"/>
                <a:ea typeface="+mn-ea"/>
              </a:rPr>
              <a:t>and</a:t>
            </a:r>
            <a:r>
              <a:rPr lang="ko-KR" altLang="en-US" sz="800" b="1" dirty="0">
                <a:latin typeface="Consolas" panose="020B0609020204030204" pitchFamily="49" charset="0"/>
                <a:ea typeface="+mn-ea"/>
              </a:rPr>
              <a:t> </a:t>
            </a:r>
            <a:r>
              <a:rPr lang="en-US" altLang="ko-KR" sz="800" b="1" dirty="0">
                <a:latin typeface="Consolas" panose="020B0609020204030204" pitchFamily="49" charset="0"/>
                <a:ea typeface="+mn-ea"/>
              </a:rPr>
              <a:t>Vision Lab.</a:t>
            </a:r>
            <a:endParaRPr lang="ko-KR" altLang="en-US" sz="800" b="1" dirty="0">
              <a:latin typeface="Consolas" panose="020B0609020204030204" pitchFamily="49" charset="0"/>
              <a:ea typeface="+mn-ea"/>
            </a:endParaRPr>
          </a:p>
        </p:txBody>
      </p:sp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B4287"/>
              </a:buClr>
              <a:buSzPts val="3600"/>
              <a:buFont typeface="Malgun Gothic"/>
              <a:buNone/>
              <a:defRPr sz="3600" b="1" i="0" u="none" strike="noStrike" cap="none">
                <a:solidFill>
                  <a:srgbClr val="0B4287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1962BE5-3C04-218B-AC56-3D16A34429C2}"/>
              </a:ext>
            </a:extLst>
          </p:cNvPr>
          <p:cNvSpPr/>
          <p:nvPr userDrawn="1"/>
        </p:nvSpPr>
        <p:spPr>
          <a:xfrm>
            <a:off x="104776" y="109538"/>
            <a:ext cx="8934448" cy="4919662"/>
          </a:xfrm>
          <a:prstGeom prst="rect">
            <a:avLst/>
          </a:prstGeom>
          <a:noFill/>
          <a:ln w="19050" cap="flat" cmpd="sng" algn="ctr">
            <a:solidFill>
              <a:srgbClr val="21222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ata.seoul.go.kr/etc/aiEduData.do" TargetMode="External"/><Relationship Id="rId4" Type="http://schemas.openxmlformats.org/officeDocument/2006/relationships/hyperlink" Target="https://deepai.org/dataset/urban100-4x-upscali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ata.vision.ee.ethz.ch/cvl/DIV2K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8.10257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JingyunLiang/SwinIR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05.04437.pdf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XPixelGroup/HAT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pdf/1707.02921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부제목 1">
            <a:extLst>
              <a:ext uri="{FF2B5EF4-FFF2-40B4-BE49-F238E27FC236}">
                <a16:creationId xmlns:a16="http://schemas.microsoft.com/office/drawing/2014/main" id="{D60A2AE7-9B02-8D5A-DBEE-5DB87AAD1A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0393" y="2778195"/>
            <a:ext cx="8539991" cy="1189798"/>
          </a:xfrm>
        </p:spPr>
        <p:txBody>
          <a:bodyPr>
            <a:normAutofit/>
          </a:bodyPr>
          <a:lstStyle/>
          <a:p>
            <a:r>
              <a:rPr lang="ko-KR" altLang="en-US" dirty="0" err="1"/>
              <a:t>팀명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b="0" i="0" dirty="0" err="1">
                <a:solidFill>
                  <a:schemeClr val="tx1"/>
                </a:solidFill>
                <a:effectLst/>
                <a:latin typeface="NotoSansKR"/>
              </a:rPr>
              <a:t>꽃미남트리오</a:t>
            </a:r>
            <a:endParaRPr lang="en-US" altLang="ko-KR" b="0" i="0" dirty="0">
              <a:solidFill>
                <a:schemeClr val="tx1"/>
              </a:solidFill>
              <a:effectLst/>
              <a:latin typeface="NotoSansKR"/>
            </a:endParaRPr>
          </a:p>
          <a:p>
            <a:pPr algn="r"/>
            <a:endParaRPr lang="en-US" altLang="ko-KR" sz="1200" dirty="0">
              <a:solidFill>
                <a:srgbClr val="808388"/>
              </a:solidFill>
              <a:latin typeface="NotoSansKR"/>
            </a:endParaRPr>
          </a:p>
          <a:p>
            <a:pPr algn="r"/>
            <a:endParaRPr lang="en-US" altLang="ko-KR" sz="1050" dirty="0">
              <a:solidFill>
                <a:srgbClr val="808388"/>
              </a:solidFill>
              <a:latin typeface="NotoSansKR"/>
            </a:endParaRPr>
          </a:p>
          <a:p>
            <a:pPr algn="r"/>
            <a:r>
              <a:rPr lang="ko-KR" altLang="en-US" sz="1050" dirty="0">
                <a:solidFill>
                  <a:schemeClr val="tx1"/>
                </a:solidFill>
                <a:latin typeface="NotoSansKR"/>
              </a:rPr>
              <a:t>리더 </a:t>
            </a:r>
            <a:r>
              <a:rPr lang="en-US" altLang="ko-KR" sz="1050" dirty="0">
                <a:solidFill>
                  <a:schemeClr val="tx1"/>
                </a:solidFill>
                <a:latin typeface="NotoSansKR"/>
              </a:rPr>
              <a:t>:</a:t>
            </a:r>
            <a:r>
              <a:rPr lang="ko-KR" altLang="en-US" sz="1050" dirty="0">
                <a:solidFill>
                  <a:schemeClr val="tx1"/>
                </a:solidFill>
                <a:latin typeface="NotoSansKR"/>
              </a:rPr>
              <a:t> </a:t>
            </a:r>
            <a:r>
              <a:rPr lang="en-US" altLang="ko-KR" sz="1050" dirty="0" err="1">
                <a:solidFill>
                  <a:schemeClr val="tx1"/>
                </a:solidFill>
                <a:latin typeface="NotoSansKR"/>
              </a:rPr>
              <a:t>Oh_kingtaek</a:t>
            </a:r>
            <a:endParaRPr lang="en-US" altLang="ko-KR" sz="1050" dirty="0">
              <a:solidFill>
                <a:schemeClr val="tx1"/>
              </a:solidFill>
              <a:latin typeface="NotoSansKR"/>
            </a:endParaRPr>
          </a:p>
          <a:p>
            <a:pPr algn="r"/>
            <a:r>
              <a:rPr lang="ko-KR" altLang="en-US" sz="1050" b="0" i="0" dirty="0">
                <a:solidFill>
                  <a:schemeClr val="tx1"/>
                </a:solidFill>
                <a:effectLst/>
                <a:latin typeface="NotoSansKR"/>
              </a:rPr>
              <a:t>팀원</a:t>
            </a:r>
            <a:r>
              <a:rPr lang="en-US" altLang="ko-KR" sz="1050" b="0" i="0" dirty="0">
                <a:solidFill>
                  <a:schemeClr val="tx1"/>
                </a:solidFill>
                <a:effectLst/>
                <a:latin typeface="NotoSansKR"/>
              </a:rPr>
              <a:t>1</a:t>
            </a:r>
            <a:r>
              <a:rPr lang="ko-KR" altLang="en-US" sz="1050" b="0" i="0" dirty="0">
                <a:solidFill>
                  <a:schemeClr val="tx1"/>
                </a:solidFill>
                <a:effectLst/>
                <a:latin typeface="NotoSansKR"/>
              </a:rPr>
              <a:t> </a:t>
            </a:r>
            <a:r>
              <a:rPr lang="en-US" altLang="ko-KR" sz="1050" b="0" i="0" dirty="0">
                <a:solidFill>
                  <a:schemeClr val="tx1"/>
                </a:solidFill>
                <a:effectLst/>
                <a:latin typeface="NotoSansKR"/>
              </a:rPr>
              <a:t>:</a:t>
            </a:r>
            <a:r>
              <a:rPr lang="ko-KR" altLang="en-US" sz="1050" b="0" i="0" dirty="0">
                <a:solidFill>
                  <a:schemeClr val="tx1"/>
                </a:solidFill>
                <a:effectLst/>
                <a:latin typeface="NotoSansKR"/>
              </a:rPr>
              <a:t> </a:t>
            </a:r>
            <a:r>
              <a:rPr lang="ko-KR" altLang="en-US" sz="1050" b="0" i="0" dirty="0" err="1">
                <a:solidFill>
                  <a:schemeClr val="tx1"/>
                </a:solidFill>
                <a:effectLst/>
                <a:latin typeface="NotoSansKR"/>
              </a:rPr>
              <a:t>제로원</a:t>
            </a:r>
            <a:endParaRPr lang="en-US" altLang="ko-KR" sz="1050" b="0" i="0" dirty="0">
              <a:solidFill>
                <a:schemeClr val="tx1"/>
              </a:solidFill>
              <a:effectLst/>
              <a:latin typeface="NotoSansKR"/>
            </a:endParaRPr>
          </a:p>
          <a:p>
            <a:pPr algn="r"/>
            <a:r>
              <a:rPr lang="ko-KR" altLang="en-US" sz="1050" dirty="0">
                <a:solidFill>
                  <a:schemeClr val="tx1"/>
                </a:solidFill>
                <a:latin typeface="NotoSansKR"/>
              </a:rPr>
              <a:t>팀원</a:t>
            </a:r>
            <a:r>
              <a:rPr lang="en-US" altLang="ko-KR" sz="1050" dirty="0">
                <a:solidFill>
                  <a:schemeClr val="tx1"/>
                </a:solidFill>
                <a:latin typeface="NotoSansKR"/>
              </a:rPr>
              <a:t>2</a:t>
            </a:r>
            <a:r>
              <a:rPr lang="ko-KR" altLang="en-US" sz="1050" dirty="0">
                <a:solidFill>
                  <a:schemeClr val="tx1"/>
                </a:solidFill>
                <a:latin typeface="NotoSansKR"/>
              </a:rPr>
              <a:t> </a:t>
            </a:r>
            <a:r>
              <a:rPr lang="en-US" altLang="ko-KR" sz="1050" dirty="0">
                <a:solidFill>
                  <a:schemeClr val="tx1"/>
                </a:solidFill>
                <a:latin typeface="NotoSansKR"/>
              </a:rPr>
              <a:t>:</a:t>
            </a:r>
            <a:r>
              <a:rPr lang="ko-KR" altLang="en-US" sz="1050" dirty="0">
                <a:solidFill>
                  <a:schemeClr val="tx1"/>
                </a:solidFill>
                <a:latin typeface="NotoSansKR"/>
              </a:rPr>
              <a:t> </a:t>
            </a:r>
            <a:r>
              <a:rPr lang="ko-KR" altLang="en-US" sz="1050" dirty="0" err="1">
                <a:solidFill>
                  <a:schemeClr val="tx1"/>
                </a:solidFill>
                <a:latin typeface="NotoSansKR"/>
              </a:rPr>
              <a:t>장원석그는가히전설이라말할수있다</a:t>
            </a:r>
            <a:endParaRPr lang="ko-KR" altLang="en-US" sz="1050" b="0" i="0" dirty="0">
              <a:solidFill>
                <a:schemeClr val="tx1"/>
              </a:solidFill>
              <a:effectLst/>
              <a:latin typeface="NotoSansKR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E38C3BB3-A129-4D20-69A6-5C5A142D3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 altLang="ko-Kore-KR" dirty="0">
                <a:effectLst/>
                <a:latin typeface="+mj-ea"/>
                <a:ea typeface="+mj-ea"/>
              </a:rPr>
              <a:t>AI </a:t>
            </a:r>
            <a:r>
              <a:rPr lang="ko-KR" altLang="en-US" dirty="0">
                <a:effectLst/>
                <a:latin typeface="+mj-ea"/>
                <a:ea typeface="+mj-ea"/>
              </a:rPr>
              <a:t>양재 허브 인공지능 오픈소스 경진대회</a:t>
            </a:r>
            <a:br>
              <a:rPr lang="en-US" altLang="ko-KR" dirty="0">
                <a:effectLst/>
                <a:latin typeface="+mj-ea"/>
                <a:ea typeface="+mj-ea"/>
              </a:rPr>
            </a:br>
            <a:r>
              <a:rPr lang="ko-KR" altLang="en-US" sz="2700" dirty="0">
                <a:effectLst/>
                <a:latin typeface="+mj-ea"/>
                <a:ea typeface="+mj-ea"/>
              </a:rPr>
              <a:t>솔루션 설명</a:t>
            </a:r>
            <a:endParaRPr lang="ko-KR" altLang="en-US" dirty="0">
              <a:effectLst/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79E170-7B37-4EF2-3C00-C20EC0C44E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44" y="239553"/>
            <a:ext cx="1371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16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B7DBC-4C33-F0CE-2A87-8BA00F24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학습 결과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530D861-3869-D246-29C7-A35A71080FC5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mtClean="0"/>
              <a:pPr algn="r"/>
              <a:t>10</a:t>
            </a:fld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778C11-E170-E55D-14FC-71F24BD173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" altLang="ko-Kore-KR" dirty="0">
                <a:effectLst/>
                <a:latin typeface="+mj-ea"/>
                <a:ea typeface="+mj-ea"/>
              </a:rPr>
              <a:t>AI </a:t>
            </a:r>
            <a:r>
              <a:rPr lang="ko-KR" altLang="en-US" dirty="0">
                <a:effectLst/>
                <a:latin typeface="+mj-ea"/>
                <a:ea typeface="+mj-ea"/>
              </a:rPr>
              <a:t>양재 허브 인공지능 오픈소스 경진대회</a:t>
            </a:r>
            <a:endParaRPr kumimoji="1" lang="ko-Kore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EE70043-A72B-B0C2-D15B-A865C5905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ko-Kore-KR" altLang="en-US"/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2B7A455D-8AF7-8508-9124-CB93277D9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086489"/>
              </p:ext>
            </p:extLst>
          </p:nvPr>
        </p:nvGraphicFramePr>
        <p:xfrm>
          <a:off x="509630" y="1609090"/>
          <a:ext cx="8124739" cy="1483360"/>
        </p:xfrm>
        <a:graphic>
          <a:graphicData uri="http://schemas.openxmlformats.org/drawingml/2006/table">
            <a:tbl>
              <a:tblPr firstRow="1" bandRow="1">
                <a:tableStyleId>{750A0A61-1CE1-43FC-A0B2-4807F1D7D8E0}</a:tableStyleId>
              </a:tblPr>
              <a:tblGrid>
                <a:gridCol w="1160677">
                  <a:extLst>
                    <a:ext uri="{9D8B030D-6E8A-4147-A177-3AD203B41FA5}">
                      <a16:colId xmlns:a16="http://schemas.microsoft.com/office/drawing/2014/main" val="1892358739"/>
                    </a:ext>
                  </a:extLst>
                </a:gridCol>
                <a:gridCol w="901443">
                  <a:extLst>
                    <a:ext uri="{9D8B030D-6E8A-4147-A177-3AD203B41FA5}">
                      <a16:colId xmlns:a16="http://schemas.microsoft.com/office/drawing/2014/main" val="1659247308"/>
                    </a:ext>
                  </a:extLst>
                </a:gridCol>
                <a:gridCol w="1249136">
                  <a:extLst>
                    <a:ext uri="{9D8B030D-6E8A-4147-A177-3AD203B41FA5}">
                      <a16:colId xmlns:a16="http://schemas.microsoft.com/office/drawing/2014/main" val="448065761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val="976479891"/>
                    </a:ext>
                  </a:extLst>
                </a:gridCol>
                <a:gridCol w="1520579">
                  <a:extLst>
                    <a:ext uri="{9D8B030D-6E8A-4147-A177-3AD203B41FA5}">
                      <a16:colId xmlns:a16="http://schemas.microsoft.com/office/drawing/2014/main" val="2755016444"/>
                    </a:ext>
                  </a:extLst>
                </a:gridCol>
                <a:gridCol w="1160677">
                  <a:extLst>
                    <a:ext uri="{9D8B030D-6E8A-4147-A177-3AD203B41FA5}">
                      <a16:colId xmlns:a16="http://schemas.microsoft.com/office/drawing/2014/main" val="2550062082"/>
                    </a:ext>
                  </a:extLst>
                </a:gridCol>
                <a:gridCol w="1160677">
                  <a:extLst>
                    <a:ext uri="{9D8B030D-6E8A-4147-A177-3AD203B41FA5}">
                      <a16:colId xmlns:a16="http://schemas.microsoft.com/office/drawing/2014/main" val="25404413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Model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Pretrain Data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 err="1"/>
                        <a:t>Img_size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Validation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TTA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PSNR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1312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1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 err="1"/>
                        <a:t>SwinIR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/>
                        <a:t>X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512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X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O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25.157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1131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HAT-L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X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256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dirty="0"/>
                        <a:t>서울열린광장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X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24.774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258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3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 err="1"/>
                        <a:t>SwinIR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DIV2K Wild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512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dirty="0"/>
                        <a:t>서울열린광장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dirty="0"/>
                        <a:t>O</a:t>
                      </a:r>
                      <a:endParaRPr lang="ko-Kore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24.043</a:t>
                      </a:r>
                      <a:endParaRPr lang="ko-Kore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6712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6736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B7DBC-4C33-F0CE-2A87-8BA00F24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실험 환경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530D861-3869-D246-29C7-A35A71080FC5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mtClean="0"/>
              <a:pPr algn="r"/>
              <a:t>11</a:t>
            </a:fld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778C11-E170-E55D-14FC-71F24BD173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" altLang="ko-Kore-KR" dirty="0">
                <a:effectLst/>
                <a:latin typeface="+mj-ea"/>
                <a:ea typeface="+mj-ea"/>
              </a:rPr>
              <a:t>AI </a:t>
            </a:r>
            <a:r>
              <a:rPr lang="ko-KR" altLang="en-US" dirty="0">
                <a:effectLst/>
                <a:latin typeface="+mj-ea"/>
                <a:ea typeface="+mj-ea"/>
              </a:rPr>
              <a:t>양재 허브 인공지능 오픈소스 경진대회</a:t>
            </a:r>
            <a:endParaRPr kumimoji="1" lang="ko-Kore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EE70043-A72B-B0C2-D15B-A865C5905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20787D-BF35-D835-A20E-0FEDCF46DFED}"/>
              </a:ext>
            </a:extLst>
          </p:cNvPr>
          <p:cNvSpPr txBox="1"/>
          <p:nvPr/>
        </p:nvSpPr>
        <p:spPr>
          <a:xfrm>
            <a:off x="628929" y="1079438"/>
            <a:ext cx="5116179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학습 환경</a:t>
            </a:r>
            <a:endParaRPr kumimoji="1"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CPU: Intel® Xeon® E5-2698 v4 @2.20GHz</a:t>
            </a:r>
          </a:p>
          <a:p>
            <a:r>
              <a:rPr kumimoji="1"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GPU: NVIDIA V100(32GB) 4EA</a:t>
            </a:r>
          </a:p>
          <a:p>
            <a:endParaRPr kumimoji="1"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ko-K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SwinIR</a:t>
            </a:r>
            <a:r>
              <a:rPr kumimoji="1"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학습 </a:t>
            </a:r>
            <a:r>
              <a:rPr kumimoji="1" lang="ko-KR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하이퍼</a:t>
            </a:r>
            <a:r>
              <a:rPr kumimoji="1"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파라미터</a:t>
            </a:r>
            <a:endParaRPr kumimoji="1"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img_size</a:t>
            </a:r>
            <a:r>
              <a:rPr kumimoji="1"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512</a:t>
            </a:r>
          </a:p>
          <a:p>
            <a:r>
              <a:rPr kumimoji="1"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HorizontalFlip</a:t>
            </a:r>
            <a:r>
              <a:rPr kumimoji="1"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true</a:t>
            </a:r>
          </a:p>
          <a:p>
            <a:r>
              <a:rPr kumimoji="1"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RandomRotate90: true</a:t>
            </a:r>
          </a:p>
          <a:p>
            <a:r>
              <a:rPr kumimoji="1"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batch_size</a:t>
            </a:r>
            <a:r>
              <a:rPr kumimoji="1"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4</a:t>
            </a:r>
          </a:p>
          <a:p>
            <a:r>
              <a:rPr kumimoji="1"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type: Adam</a:t>
            </a:r>
          </a:p>
          <a:p>
            <a:r>
              <a:rPr kumimoji="1"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scheduler: </a:t>
            </a:r>
            <a:r>
              <a:rPr kumimoji="1"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TrueCosineAnnealingLR</a:t>
            </a:r>
            <a:endParaRPr kumimoji="1" lang="en-US" altLang="ko-KR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ko-KR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total_iter</a:t>
            </a:r>
            <a:r>
              <a:rPr kumimoji="1"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500000</a:t>
            </a:r>
          </a:p>
          <a:p>
            <a:r>
              <a:rPr kumimoji="1"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losses</a:t>
            </a:r>
            <a:r>
              <a:rPr kumimoji="1" lang="ko-KR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ko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L1Loss</a:t>
            </a:r>
          </a:p>
        </p:txBody>
      </p:sp>
    </p:spTree>
    <p:extLst>
      <p:ext uri="{BB962C8B-B14F-4D97-AF65-F5344CB8AC3E}">
        <p14:creationId xmlns:p14="http://schemas.microsoft.com/office/powerpoint/2010/main" val="25181184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FEFDD0-670C-7885-D2D0-2F708731A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10926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4BF023-6F43-111F-A081-6638515B9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목차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3F981EE-7DED-3C44-24E8-B050AA717F64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mtClean="0"/>
              <a:pPr algn="r"/>
              <a:t>2</a:t>
            </a:fld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6BE4B23-1E9C-6022-011D-725711FA27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" altLang="ko-Kore-KR" dirty="0">
                <a:effectLst/>
                <a:latin typeface="+mj-ea"/>
                <a:ea typeface="+mj-ea"/>
              </a:rPr>
              <a:t>AI </a:t>
            </a:r>
            <a:r>
              <a:rPr lang="ko-KR" altLang="en-US" dirty="0">
                <a:effectLst/>
                <a:latin typeface="+mj-ea"/>
                <a:ea typeface="+mj-ea"/>
              </a:rPr>
              <a:t>양재 허브 인공지능 오픈소스 경진대회</a:t>
            </a:r>
            <a:endParaRPr kumimoji="1" lang="ko-Kore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5E06D35C-F4B7-5A70-AD83-CE3605D61E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2F001C-B0B2-07D2-22F7-94AAA726933D}"/>
              </a:ext>
            </a:extLst>
          </p:cNvPr>
          <p:cNvSpPr txBox="1"/>
          <p:nvPr/>
        </p:nvSpPr>
        <p:spPr>
          <a:xfrm>
            <a:off x="721453" y="1409207"/>
            <a:ext cx="343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/>
              <a:t>1</a:t>
            </a:r>
            <a:endParaRPr kumimoji="1" lang="ko-Kore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6105FA7-E276-DB94-78C1-1A66966777B5}"/>
              </a:ext>
            </a:extLst>
          </p:cNvPr>
          <p:cNvSpPr txBox="1"/>
          <p:nvPr/>
        </p:nvSpPr>
        <p:spPr>
          <a:xfrm>
            <a:off x="1192634" y="1402137"/>
            <a:ext cx="70201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외부 데이터 수집</a:t>
            </a:r>
            <a:endParaRPr kumimoji="1" lang="ko-Kore-KR" alt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6C3313-5717-7137-C45B-ACFC38B7C272}"/>
              </a:ext>
            </a:extLst>
          </p:cNvPr>
          <p:cNvSpPr txBox="1"/>
          <p:nvPr/>
        </p:nvSpPr>
        <p:spPr>
          <a:xfrm>
            <a:off x="732638" y="2533133"/>
            <a:ext cx="343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2</a:t>
            </a:r>
            <a:endParaRPr kumimoji="1" lang="ko-Kore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375BD3-5A96-724B-FFB1-D123BF612836}"/>
              </a:ext>
            </a:extLst>
          </p:cNvPr>
          <p:cNvSpPr txBox="1"/>
          <p:nvPr/>
        </p:nvSpPr>
        <p:spPr>
          <a:xfrm>
            <a:off x="1203819" y="2526063"/>
            <a:ext cx="70201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모델</a:t>
            </a:r>
            <a:endParaRPr kumimoji="1" lang="ko-Kore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164FE4D-6163-16C9-56C0-A0748AB78E27}"/>
              </a:ext>
            </a:extLst>
          </p:cNvPr>
          <p:cNvSpPr txBox="1"/>
          <p:nvPr/>
        </p:nvSpPr>
        <p:spPr>
          <a:xfrm>
            <a:off x="734036" y="3621129"/>
            <a:ext cx="3439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3</a:t>
            </a:r>
            <a:endParaRPr kumimoji="1" lang="ko-Kore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E3482D1-3EAB-06CD-2EC8-E0979F45FA01}"/>
              </a:ext>
            </a:extLst>
          </p:cNvPr>
          <p:cNvSpPr txBox="1"/>
          <p:nvPr/>
        </p:nvSpPr>
        <p:spPr>
          <a:xfrm>
            <a:off x="1205217" y="3614059"/>
            <a:ext cx="70201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dirty="0"/>
              <a:t>학습</a:t>
            </a:r>
            <a:r>
              <a:rPr kumimoji="1" lang="ko-KR" altLang="en-US" dirty="0"/>
              <a:t> 전략 </a:t>
            </a:r>
            <a:r>
              <a:rPr kumimoji="1" lang="en-US" altLang="ko-KR" dirty="0"/>
              <a:t>/</a:t>
            </a:r>
            <a:r>
              <a:rPr kumimoji="1" lang="ko-KR" altLang="en-US" dirty="0"/>
              <a:t> 방법 </a:t>
            </a:r>
            <a:r>
              <a:rPr kumimoji="1" lang="en-US" altLang="ko-KR" dirty="0"/>
              <a:t>/</a:t>
            </a:r>
            <a:r>
              <a:rPr kumimoji="1" lang="ko-KR" altLang="en-US" dirty="0"/>
              <a:t> 결과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715776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B7DBC-4C33-F0CE-2A87-8BA00F24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외부 데이터 수집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530D861-3869-D246-29C7-A35A71080FC5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mtClean="0"/>
              <a:pPr algn="r"/>
              <a:t>3</a:t>
            </a:fld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778C11-E170-E55D-14FC-71F24BD173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" altLang="ko-Kore-KR" dirty="0">
                <a:effectLst/>
                <a:latin typeface="+mj-ea"/>
                <a:ea typeface="+mj-ea"/>
              </a:rPr>
              <a:t>AI </a:t>
            </a:r>
            <a:r>
              <a:rPr lang="ko-KR" altLang="en-US" dirty="0">
                <a:effectLst/>
                <a:latin typeface="+mj-ea"/>
                <a:ea typeface="+mj-ea"/>
              </a:rPr>
              <a:t>양재 허브 인공지능 오픈소스 경진대회</a:t>
            </a:r>
            <a:endParaRPr kumimoji="1" lang="ko-Kore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EE70043-A72B-B0C2-D15B-A865C5905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B48A6E-170C-DF9E-A821-2608EE81759E}"/>
              </a:ext>
            </a:extLst>
          </p:cNvPr>
          <p:cNvSpPr txBox="1"/>
          <p:nvPr/>
        </p:nvSpPr>
        <p:spPr>
          <a:xfrm>
            <a:off x="2847127" y="4261221"/>
            <a:ext cx="34497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10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imes New Roman" panose="02020603050405020304" pitchFamily="18" charset="0"/>
              </a:rPr>
              <a:t>Train Data</a:t>
            </a:r>
            <a:r>
              <a:rPr kumimoji="1" lang="ko-KR" altLang="en-US" sz="1000" dirty="0" err="1">
                <a:latin typeface="Apple SD Gothic Neo" panose="02000300000000000000" pitchFamily="2" charset="-127"/>
                <a:ea typeface="Apple SD Gothic Neo" panose="02000300000000000000" pitchFamily="2" charset="-127"/>
                <a:cs typeface="Times New Roman" panose="02020603050405020304" pitchFamily="18" charset="0"/>
              </a:rPr>
              <a:t>를</a:t>
            </a:r>
            <a:r>
              <a:rPr kumimoji="1" lang="ko-KR" altLang="en-US" sz="1000" dirty="0">
                <a:latin typeface="Apple SD Gothic Neo" panose="02000300000000000000" pitchFamily="2" charset="-127"/>
                <a:ea typeface="Apple SD Gothic Neo" panose="02000300000000000000" pitchFamily="2" charset="-127"/>
                <a:cs typeface="Times New Roman" panose="02020603050405020304" pitchFamily="18" charset="0"/>
              </a:rPr>
              <a:t> 고려하여 최대한 도시 풍경과 유사한 데이터를 수집</a:t>
            </a:r>
            <a:endParaRPr kumimoji="1" lang="en-US" altLang="ko-KR" sz="1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FD67699-06CB-9BAA-51E2-F5EE23767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561" y="889673"/>
            <a:ext cx="3249386" cy="324938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C77CF1A-42DA-2CA5-9C8A-8BA2C3A89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6819" y="897132"/>
            <a:ext cx="3249386" cy="3249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830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B7DBC-4C33-F0CE-2A87-8BA00F24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외부 데이터 수집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530D861-3869-D246-29C7-A35A71080FC5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mtClean="0"/>
              <a:pPr algn="r"/>
              <a:t>4</a:t>
            </a:fld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778C11-E170-E55D-14FC-71F24BD173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" altLang="ko-Kore-KR" dirty="0">
                <a:effectLst/>
                <a:latin typeface="+mj-ea"/>
                <a:ea typeface="+mj-ea"/>
              </a:rPr>
              <a:t>AI </a:t>
            </a:r>
            <a:r>
              <a:rPr lang="ko-KR" altLang="en-US" dirty="0">
                <a:effectLst/>
                <a:latin typeface="+mj-ea"/>
                <a:ea typeface="+mj-ea"/>
              </a:rPr>
              <a:t>양재 허브 인공지능 오픈소스 경진대회</a:t>
            </a:r>
            <a:endParaRPr kumimoji="1" lang="ko-Kore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EE70043-A72B-B0C2-D15B-A865C5905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B7EF3FD-AE5E-51C9-E458-94952FB0E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395" y="1184559"/>
            <a:ext cx="2917717" cy="2917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사진 크게보기">
            <a:extLst>
              <a:ext uri="{FF2B5EF4-FFF2-40B4-BE49-F238E27FC236}">
                <a16:creationId xmlns:a16="http://schemas.microsoft.com/office/drawing/2014/main" id="{CFEF5717-531F-9E28-D17D-5A6EF57BE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184558"/>
            <a:ext cx="3890289" cy="2917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68FD5A8-FAF0-7E5C-365B-E5EF78F7B1FB}"/>
              </a:ext>
            </a:extLst>
          </p:cNvPr>
          <p:cNvSpPr txBox="1"/>
          <p:nvPr/>
        </p:nvSpPr>
        <p:spPr>
          <a:xfrm>
            <a:off x="833798" y="4138691"/>
            <a:ext cx="26869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Urban 100 dataset</a:t>
            </a:r>
          </a:p>
          <a:p>
            <a:pPr algn="ctr"/>
            <a:r>
              <a:rPr kumimoji="1" lang="en" altLang="ko-Kore-KR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https://deepai.org/dataset/urban100-4x-upscaling</a:t>
            </a:r>
            <a:endParaRPr kumimoji="1" lang="en" altLang="ko-Kore-KR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B48A6E-170C-DF9E-A821-2608EE81759E}"/>
              </a:ext>
            </a:extLst>
          </p:cNvPr>
          <p:cNvSpPr txBox="1"/>
          <p:nvPr/>
        </p:nvSpPr>
        <p:spPr>
          <a:xfrm>
            <a:off x="4905978" y="4131144"/>
            <a:ext cx="32223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1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서울</a:t>
            </a:r>
            <a:r>
              <a:rPr kumimoji="1" lang="ko-KR" altLang="en-US" sz="1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ko-KR" altLang="en-US" sz="1000" dirty="0" err="1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열린데이터</a:t>
            </a:r>
            <a:r>
              <a:rPr kumimoji="1" lang="ko-KR" altLang="en-US" sz="1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광장</a:t>
            </a:r>
            <a:r>
              <a:rPr kumimoji="1" lang="en-US" altLang="ko-Kore-KR" sz="1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dataset</a:t>
            </a:r>
            <a:r>
              <a:rPr kumimoji="1" lang="ko-KR" altLang="en-US" sz="1000" dirty="0"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kumimoji="1" lang="en-US" altLang="ko-KR" sz="1000" dirty="0">
                <a:solidFill>
                  <a:schemeClr val="tx1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(</a:t>
            </a:r>
            <a:r>
              <a:rPr lang="ko-KR" altLang="en-US" sz="1000" i="0" dirty="0">
                <a:solidFill>
                  <a:schemeClr val="tx1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스마트시티 도시관리용 시설물 및 정적객체 위치 및 사진데이터</a:t>
            </a:r>
            <a:r>
              <a:rPr kumimoji="1" lang="en-US" altLang="ko-KR" sz="1000" i="0" dirty="0">
                <a:solidFill>
                  <a:schemeClr val="tx1"/>
                </a:solidFill>
                <a:effectLst/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</a:t>
            </a:r>
            <a:endParaRPr kumimoji="1" lang="en-US" altLang="ko-Kore-KR" sz="1000" dirty="0">
              <a:solidFill>
                <a:schemeClr val="tx1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pPr algn="ctr"/>
            <a:r>
              <a:rPr kumimoji="1" lang="en-US" altLang="ko-KR" sz="1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  <a:hlinkClick r:id="rId5"/>
              </a:rPr>
              <a:t>https://data.seoul.go.kr/etc/aiEduData.do</a:t>
            </a:r>
            <a:endParaRPr kumimoji="1" lang="en-US" altLang="ko-KR" sz="1000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617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B7DBC-4C33-F0CE-2A87-8BA00F24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외부 데이터 수집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530D861-3869-D246-29C7-A35A71080FC5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mtClean="0"/>
              <a:pPr algn="r"/>
              <a:t>5</a:t>
            </a:fld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778C11-E170-E55D-14FC-71F24BD173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" altLang="ko-Kore-KR" dirty="0">
                <a:effectLst/>
                <a:latin typeface="+mj-ea"/>
                <a:ea typeface="+mj-ea"/>
              </a:rPr>
              <a:t>AI </a:t>
            </a:r>
            <a:r>
              <a:rPr lang="ko-KR" altLang="en-US" dirty="0">
                <a:effectLst/>
                <a:latin typeface="+mj-ea"/>
                <a:ea typeface="+mj-ea"/>
              </a:rPr>
              <a:t>양재 허브 인공지능 오픈소스 경진대회</a:t>
            </a:r>
            <a:endParaRPr kumimoji="1" lang="ko-Kore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EE70043-A72B-B0C2-D15B-A865C5905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68FD5A8-FAF0-7E5C-365B-E5EF78F7B1FB}"/>
              </a:ext>
            </a:extLst>
          </p:cNvPr>
          <p:cNvSpPr txBox="1"/>
          <p:nvPr/>
        </p:nvSpPr>
        <p:spPr>
          <a:xfrm>
            <a:off x="2752656" y="4076858"/>
            <a:ext cx="39478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DIV2K dataset (NTIRE 2018 Train Data Track4 realistic wild x4)</a:t>
            </a:r>
          </a:p>
          <a:p>
            <a:pPr algn="ctr"/>
            <a:r>
              <a:rPr kumimoji="1" lang="en" altLang="ko-Kore-KR" sz="1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https://data.vision.ee.ethz.ch/cvl/DIV2K</a:t>
            </a:r>
            <a:endParaRPr kumimoji="1" lang="en" altLang="ko-Kore-KR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150" name="Picture 6" descr="PDF] DIV8K: DIVerse 8K Resolution Image Dataset | Semantic Scholar">
            <a:extLst>
              <a:ext uri="{FF2B5EF4-FFF2-40B4-BE49-F238E27FC236}">
                <a16:creationId xmlns:a16="http://schemas.microsoft.com/office/drawing/2014/main" id="{18E35A49-7E20-46DA-AB14-67BC8F351B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" b="3933"/>
          <a:stretch/>
        </p:blipFill>
        <p:spPr bwMode="auto">
          <a:xfrm>
            <a:off x="3192862" y="935241"/>
            <a:ext cx="3067432" cy="3057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1643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B7DBC-4C33-F0CE-2A87-8BA00F24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모델 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SwinIR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530D861-3869-D246-29C7-A35A71080FC5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mtClean="0"/>
              <a:pPr algn="r"/>
              <a:t>6</a:t>
            </a:fld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778C11-E170-E55D-14FC-71F24BD173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" altLang="ko-Kore-KR" dirty="0">
                <a:effectLst/>
                <a:latin typeface="+mj-ea"/>
                <a:ea typeface="+mj-ea"/>
              </a:rPr>
              <a:t>AI </a:t>
            </a:r>
            <a:r>
              <a:rPr lang="ko-KR" altLang="en-US" dirty="0">
                <a:effectLst/>
                <a:latin typeface="+mj-ea"/>
                <a:ea typeface="+mj-ea"/>
              </a:rPr>
              <a:t>양재 허브 인공지능 오픈소스 경진대회</a:t>
            </a:r>
            <a:endParaRPr kumimoji="1" lang="ko-Kore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EE70043-A72B-B0C2-D15B-A865C5905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2D948D1-284A-F62D-B069-1F48EB837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689" y="1290501"/>
            <a:ext cx="7154622" cy="2562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7ECF4B9-0FE6-E096-BE52-92CCD926C84E}"/>
              </a:ext>
            </a:extLst>
          </p:cNvPr>
          <p:cNvSpPr txBox="1"/>
          <p:nvPr/>
        </p:nvSpPr>
        <p:spPr>
          <a:xfrm>
            <a:off x="2286000" y="4018280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 : </a:t>
            </a:r>
            <a:r>
              <a:rPr lang="ko-Kore-KR" alt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https://arxiv.org/abs/2108.10257</a:t>
            </a:r>
            <a:endParaRPr lang="en-US" altLang="ko-Kore-KR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ko-Kore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: </a:t>
            </a:r>
            <a:r>
              <a:rPr lang="en-US" altLang="ko-Kore-KR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https://github.com/JingyunLiang/SwinIR</a:t>
            </a:r>
            <a:endParaRPr lang="en-US" altLang="ko-Kore-KR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122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B7DBC-4C33-F0CE-2A87-8BA00F24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모델 </a:t>
            </a:r>
            <a:r>
              <a:rPr kumimoji="1" lang="en-US" altLang="ko-KR" dirty="0"/>
              <a:t>(HAT-L)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530D861-3869-D246-29C7-A35A71080FC5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mtClean="0"/>
              <a:pPr algn="r"/>
              <a:t>7</a:t>
            </a:fld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778C11-E170-E55D-14FC-71F24BD173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" altLang="ko-Kore-KR" dirty="0">
                <a:effectLst/>
                <a:latin typeface="+mj-ea"/>
                <a:ea typeface="+mj-ea"/>
              </a:rPr>
              <a:t>AI </a:t>
            </a:r>
            <a:r>
              <a:rPr lang="ko-KR" altLang="en-US" dirty="0">
                <a:effectLst/>
                <a:latin typeface="+mj-ea"/>
                <a:ea typeface="+mj-ea"/>
              </a:rPr>
              <a:t>양재 허브 인공지능 오픈소스 경진대회</a:t>
            </a:r>
            <a:endParaRPr kumimoji="1" lang="ko-Kore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EE70043-A72B-B0C2-D15B-A865C5905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ko-Kore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D92D984-7B28-8B47-87CF-A1DE0FBE7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857250"/>
            <a:ext cx="6096000" cy="3429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2A1418-2E47-D249-E5CD-B7F52A83FC18}"/>
              </a:ext>
            </a:extLst>
          </p:cNvPr>
          <p:cNvSpPr txBox="1"/>
          <p:nvPr/>
        </p:nvSpPr>
        <p:spPr>
          <a:xfrm>
            <a:off x="2286000" y="4122007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ore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 : </a:t>
            </a:r>
            <a:r>
              <a:rPr lang="ko-Kore-KR" altLang="en-US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https://arxiv.org/pdf/2205.04437.pdf</a:t>
            </a:r>
            <a:endParaRPr lang="en-US" altLang="ko-Kore-KR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ko-Kore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: </a:t>
            </a:r>
            <a:r>
              <a:rPr lang="en" altLang="ko-Kore-KR" sz="12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https://github.com/XPixelGroup/HAT</a:t>
            </a:r>
            <a:r>
              <a:rPr lang="en-US" altLang="ko-Kore-K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ko-Kore-KR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590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91BAD8-7E5A-4115-C85C-D834073A9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학습전략</a:t>
            </a:r>
            <a:r>
              <a:rPr kumimoji="1" lang="en-US" altLang="ko-KR" dirty="0"/>
              <a:t>(</a:t>
            </a:r>
            <a:r>
              <a:rPr kumimoji="1" lang="en-US" altLang="ko-Kore-KR" dirty="0"/>
              <a:t>Self-Ensemble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47A12EA-D3A2-095B-71A8-E7FBA03788EB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mtClean="0"/>
              <a:pPr algn="r"/>
              <a:t>8</a:t>
            </a:fld>
            <a:endParaRPr 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3766568-DF22-49D4-AA2A-79F8A636010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4831" y="2371528"/>
            <a:ext cx="8034337" cy="1589314"/>
          </a:xfrm>
        </p:spPr>
        <p:txBody>
          <a:bodyPr/>
          <a:lstStyle/>
          <a:p>
            <a:pPr algn="ctr"/>
            <a:r>
              <a:rPr kumimoji="1" lang="en-US" altLang="ko-Kore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 : </a:t>
            </a:r>
            <a:r>
              <a:rPr kumimoji="1" lang="en-US" altLang="ko-Kore-KR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https://arxiv.org/pdf/1707.02921.pdf</a:t>
            </a:r>
            <a:endParaRPr kumimoji="1" lang="en-US" altLang="ko-Kore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ko-Kore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4.3</a:t>
            </a:r>
            <a:r>
              <a:rPr kumimoji="1" lang="ko-Kore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의</a:t>
            </a:r>
            <a:r>
              <a:rPr kumimoji="1"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Geometric Self-ensemble</a:t>
            </a:r>
            <a:r>
              <a:rPr kumimoji="1"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활용</a:t>
            </a:r>
            <a:endParaRPr kumimoji="1"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Test-Time Augmentation</a:t>
            </a:r>
            <a:r>
              <a:rPr kumimoji="1"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기법으로 사용</a:t>
            </a:r>
            <a:endParaRPr kumimoji="1" lang="en-US" altLang="ko-K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ko-Kore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Rotation</a:t>
            </a:r>
            <a:r>
              <a:rPr kumimoji="1" lang="ko-Kore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과</a:t>
            </a:r>
            <a:r>
              <a:rPr kumimoji="1"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ko-KR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Flip</a:t>
            </a:r>
            <a:r>
              <a:rPr kumimoji="1"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이용하여 나온 결과에 평균값을 계산해 성능 올림</a:t>
            </a:r>
            <a:endParaRPr kumimoji="1" lang="ko-Kore-KR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48E7B60-92AE-0EBE-328C-1A6813ADD0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B82EF48-C2B2-23E8-10E8-8BB1A8EA8B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A94361-8771-06C1-66F2-1CFF5B0226E6}"/>
              </a:ext>
            </a:extLst>
          </p:cNvPr>
          <p:cNvSpPr txBox="1"/>
          <p:nvPr/>
        </p:nvSpPr>
        <p:spPr>
          <a:xfrm>
            <a:off x="630855" y="1434863"/>
            <a:ext cx="78822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ko-Kore-KR" sz="2000" b="1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Enhanced Deep Residual Networks for Single Image Super-Resolution</a:t>
            </a:r>
          </a:p>
          <a:p>
            <a:pPr algn="ctr"/>
            <a:endParaRPr kumimoji="1" lang="ko-Kore-KR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808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B7DBC-4C33-F0CE-2A87-8BA00F240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학습 방법</a:t>
            </a:r>
            <a:endParaRPr kumimoji="1" lang="ko-Kore-KR" altLang="en-US" dirty="0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530D861-3869-D246-29C7-A35A71080FC5}"/>
              </a:ext>
            </a:extLst>
          </p:cNvPr>
          <p:cNvSpPr>
            <a:spLocks noGrp="1"/>
          </p:cNvSpPr>
          <p:nvPr>
            <p:ph type="sldNum" idx="4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mtClean="0"/>
              <a:pPr algn="r"/>
              <a:t>9</a:t>
            </a:fld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4778C11-E170-E55D-14FC-71F24BD173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" altLang="ko-Kore-KR" dirty="0">
                <a:effectLst/>
                <a:latin typeface="+mj-ea"/>
                <a:ea typeface="+mj-ea"/>
              </a:rPr>
              <a:t>AI </a:t>
            </a:r>
            <a:r>
              <a:rPr lang="ko-KR" altLang="en-US" dirty="0">
                <a:effectLst/>
                <a:latin typeface="+mj-ea"/>
                <a:ea typeface="+mj-ea"/>
              </a:rPr>
              <a:t>양재 허브 인공지능 오픈소스 경진대회</a:t>
            </a:r>
            <a:endParaRPr kumimoji="1" lang="ko-Kore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EE70043-A72B-B0C2-D15B-A865C590524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F75418-CB7F-13B4-CE7C-C7E67FFA714A}"/>
              </a:ext>
            </a:extLst>
          </p:cNvPr>
          <p:cNvSpPr txBox="1"/>
          <p:nvPr/>
        </p:nvSpPr>
        <p:spPr>
          <a:xfrm>
            <a:off x="633389" y="1159727"/>
            <a:ext cx="7827561" cy="3312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300000"/>
              </a:lnSpc>
              <a:buAutoNum type="arabicPeriod"/>
            </a:pPr>
            <a:r>
              <a:rPr kumimoji="1" lang="en-US" altLang="ko-KR" sz="1200" dirty="0" err="1"/>
              <a:t>SwinIR</a:t>
            </a:r>
            <a:r>
              <a:rPr kumimoji="1" lang="en-US" altLang="ko-KR" sz="1200" dirty="0"/>
              <a:t> </a:t>
            </a:r>
            <a:r>
              <a:rPr kumimoji="1" lang="ko-KR" altLang="en-US" sz="1200" dirty="0"/>
              <a:t>학습</a:t>
            </a:r>
            <a:r>
              <a:rPr kumimoji="1" lang="en-US" altLang="ko-KR" sz="1200" dirty="0"/>
              <a:t> (Train Data : </a:t>
            </a:r>
            <a:r>
              <a:rPr kumimoji="1" lang="en-US" altLang="ko-KR" sz="1200" dirty="0" err="1"/>
              <a:t>Dacon</a:t>
            </a:r>
            <a:r>
              <a:rPr kumimoji="1" lang="en-US" altLang="ko-KR" sz="1200" dirty="0"/>
              <a:t> Data)</a:t>
            </a:r>
            <a:r>
              <a:rPr kumimoji="1" lang="ko-KR" altLang="en-US" sz="1200" dirty="0"/>
              <a:t> </a:t>
            </a:r>
            <a:r>
              <a:rPr kumimoji="1" lang="en-US" altLang="ko-KR" sz="1200" dirty="0" err="1"/>
              <a:t>total_iter</a:t>
            </a:r>
            <a:r>
              <a:rPr kumimoji="1" lang="en-US" altLang="ko-KR" sz="1200" dirty="0"/>
              <a:t> 300000</a:t>
            </a:r>
            <a:r>
              <a:rPr kumimoji="1" lang="ko-KR" altLang="en-US" sz="1200" dirty="0"/>
              <a:t>까지 진행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</a:t>
            </a:r>
            <a:r>
              <a:rPr kumimoji="1" lang="en-US" altLang="ko-KR" sz="1200" dirty="0" err="1"/>
              <a:t>img_size</a:t>
            </a:r>
            <a:r>
              <a:rPr kumimoji="1" lang="en-US" altLang="ko-KR" sz="1200" dirty="0"/>
              <a:t> : 512 </a:t>
            </a:r>
            <a:r>
              <a:rPr kumimoji="1" lang="en-US" altLang="ko-KR" sz="1200" dirty="0" err="1"/>
              <a:t>batch_size</a:t>
            </a:r>
            <a:r>
              <a:rPr kumimoji="1" lang="en-US" altLang="ko-KR" sz="1200" dirty="0"/>
              <a:t> : 4</a:t>
            </a:r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kumimoji="1" lang="en-US" altLang="ko-Kore-KR" sz="1200" dirty="0"/>
              <a:t>HAT-L </a:t>
            </a:r>
            <a:r>
              <a:rPr kumimoji="1" lang="ko-KR" altLang="en-US" sz="1200" dirty="0"/>
              <a:t>학습 </a:t>
            </a:r>
            <a:r>
              <a:rPr kumimoji="1" lang="en-US" altLang="ko-KR" sz="1200" dirty="0"/>
              <a:t>(Train Data : </a:t>
            </a:r>
            <a:r>
              <a:rPr kumimoji="1" lang="en-US" altLang="ko-KR" sz="1200" dirty="0" err="1"/>
              <a:t>Dacon</a:t>
            </a:r>
            <a:r>
              <a:rPr kumimoji="1" lang="en-US" altLang="ko-KR" sz="1200" dirty="0"/>
              <a:t> Data, Validation data : Urban 100 + </a:t>
            </a:r>
            <a:r>
              <a:rPr kumimoji="1" lang="ko-KR" altLang="en-US" sz="1200" dirty="0" err="1"/>
              <a:t>서울열린광장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dataset) </a:t>
            </a:r>
            <a:r>
              <a:rPr kumimoji="1" lang="en-US" altLang="ko-KR" sz="1200" dirty="0" err="1"/>
              <a:t>img_size</a:t>
            </a:r>
            <a:r>
              <a:rPr kumimoji="1" lang="en-US" altLang="ko-KR" sz="1200" dirty="0"/>
              <a:t> : 256 </a:t>
            </a:r>
            <a:r>
              <a:rPr kumimoji="1" lang="en-US" altLang="ko-KR" sz="1200" dirty="0" err="1"/>
              <a:t>batch_size</a:t>
            </a:r>
            <a:r>
              <a:rPr kumimoji="1" lang="en-US" altLang="ko-KR" sz="1200" dirty="0"/>
              <a:t> : 4 </a:t>
            </a:r>
            <a:r>
              <a:rPr kumimoji="1" lang="en-US" altLang="ko-KR" sz="1200" dirty="0" err="1"/>
              <a:t>PSNRLoss</a:t>
            </a:r>
            <a:r>
              <a:rPr kumimoji="1" lang="en-US" altLang="ko-KR" sz="1200" dirty="0"/>
              <a:t> </a:t>
            </a:r>
            <a:r>
              <a:rPr kumimoji="1" lang="en-US" altLang="ko-KR" sz="1200" dirty="0" err="1"/>
              <a:t>TrueCosineAnnealingLR</a:t>
            </a:r>
            <a:endParaRPr kumimoji="1" lang="en-US" altLang="ko-KR" sz="1200" dirty="0"/>
          </a:p>
          <a:p>
            <a:pPr marL="342900" indent="-342900">
              <a:lnSpc>
                <a:spcPct val="300000"/>
              </a:lnSpc>
              <a:buAutoNum type="arabicPeriod"/>
            </a:pPr>
            <a:r>
              <a:rPr kumimoji="1" lang="en-US" altLang="ko-Kore-KR" sz="1200" dirty="0" err="1"/>
              <a:t>SwinIR</a:t>
            </a:r>
            <a:r>
              <a:rPr kumimoji="1" lang="en-US" altLang="ko-Kore-KR" sz="1200" dirty="0"/>
              <a:t> Pretrain Model </a:t>
            </a:r>
            <a:r>
              <a:rPr kumimoji="1" lang="ko-KR" altLang="en-US" sz="1200" dirty="0"/>
              <a:t>제작</a:t>
            </a:r>
            <a:r>
              <a:rPr kumimoji="1" lang="en-US" altLang="ko-KR" sz="1200" dirty="0"/>
              <a:t>(Train &amp; Validation Data : DIV2K wild Data) -&gt; </a:t>
            </a:r>
            <a:r>
              <a:rPr kumimoji="1" lang="en-US" altLang="ko-KR" sz="1200" dirty="0" err="1"/>
              <a:t>SwinIR</a:t>
            </a:r>
            <a:r>
              <a:rPr kumimoji="1" lang="en-US" altLang="ko-KR" sz="1200" dirty="0"/>
              <a:t> </a:t>
            </a:r>
            <a:r>
              <a:rPr kumimoji="1" lang="ko-KR" altLang="en-US" sz="1200" dirty="0"/>
              <a:t>학습</a:t>
            </a:r>
            <a:r>
              <a:rPr kumimoji="1" lang="en-US" altLang="ko-KR" sz="1200" dirty="0"/>
              <a:t>(Train Data : </a:t>
            </a:r>
            <a:r>
              <a:rPr kumimoji="1" lang="en-US" altLang="ko-KR" sz="1200" dirty="0" err="1"/>
              <a:t>Dacon</a:t>
            </a:r>
            <a:r>
              <a:rPr kumimoji="1" lang="en-US" altLang="ko-KR" sz="1200" dirty="0"/>
              <a:t> Data, Validation Data : </a:t>
            </a:r>
            <a:r>
              <a:rPr kumimoji="1" lang="ko-KR" altLang="en-US" sz="1200" dirty="0" err="1"/>
              <a:t>서울열린광장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dataset)</a:t>
            </a:r>
            <a:r>
              <a:rPr kumimoji="1" lang="ko-KR" altLang="en-US" sz="1200" dirty="0"/>
              <a:t> </a:t>
            </a:r>
            <a:r>
              <a:rPr kumimoji="1" lang="en-US" altLang="ko-KR" sz="1200" dirty="0" err="1"/>
              <a:t>img_size</a:t>
            </a:r>
            <a:r>
              <a:rPr kumimoji="1" lang="en-US" altLang="ko-KR" sz="1200" dirty="0"/>
              <a:t> : 512 </a:t>
            </a:r>
            <a:r>
              <a:rPr kumimoji="1" lang="en-US" altLang="ko-KR" sz="1200" dirty="0" err="1"/>
              <a:t>batch_size</a:t>
            </a:r>
            <a:r>
              <a:rPr kumimoji="1" lang="en-US" altLang="ko-KR" sz="1200" dirty="0"/>
              <a:t> : 4 </a:t>
            </a:r>
            <a:r>
              <a:rPr kumimoji="1" lang="en-US" altLang="ko-KR" sz="1200" dirty="0" err="1"/>
              <a:t>PSNRLoss</a:t>
            </a:r>
            <a:r>
              <a:rPr kumimoji="1" lang="en-US" altLang="ko-KR" sz="1200" dirty="0"/>
              <a:t> </a:t>
            </a:r>
            <a:r>
              <a:rPr kumimoji="1" lang="en-US" altLang="ko-KR" sz="1200" dirty="0" err="1"/>
              <a:t>TrueCosineAnnealingLR</a:t>
            </a:r>
            <a:endParaRPr kumimoji="1" lang="ko-Kore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502461193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37857</TotalTime>
  <Words>478</Words>
  <Application>Microsoft Macintosh PowerPoint</Application>
  <PresentationFormat>화면 슬라이드 쇼(16:9)</PresentationFormat>
  <Paragraphs>104</Paragraphs>
  <Slides>12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나눔스퀘어</vt:lpstr>
      <vt:lpstr>나눔스퀘어 Bold</vt:lpstr>
      <vt:lpstr>Apple SD Gothic Neo</vt:lpstr>
      <vt:lpstr>Malgun Gothic</vt:lpstr>
      <vt:lpstr>Malgun Gothic</vt:lpstr>
      <vt:lpstr>NotoSansKR</vt:lpstr>
      <vt:lpstr>Arial</vt:lpstr>
      <vt:lpstr>Consolas</vt:lpstr>
      <vt:lpstr>Times New Roman</vt:lpstr>
      <vt:lpstr>기본</vt:lpstr>
      <vt:lpstr>AI 양재 허브 인공지능 오픈소스 경진대회 솔루션 설명</vt:lpstr>
      <vt:lpstr>목차</vt:lpstr>
      <vt:lpstr>외부 데이터 수집</vt:lpstr>
      <vt:lpstr>외부 데이터 수집</vt:lpstr>
      <vt:lpstr>외부 데이터 수집</vt:lpstr>
      <vt:lpstr>모델 (SwinIR)</vt:lpstr>
      <vt:lpstr>모델 (HAT-L)</vt:lpstr>
      <vt:lpstr>학습전략(Self-Ensemble)</vt:lpstr>
      <vt:lpstr>학습 방법</vt:lpstr>
      <vt:lpstr>학습 결과</vt:lpstr>
      <vt:lpstr>실험 환경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ryu</dc:creator>
  <cp:lastModifiedBy>오왕택</cp:lastModifiedBy>
  <cp:revision>526</cp:revision>
  <dcterms:created xsi:type="dcterms:W3CDTF">2020-07-16T08:29:37Z</dcterms:created>
  <dcterms:modified xsi:type="dcterms:W3CDTF">2022-10-17T11:34:19Z</dcterms:modified>
</cp:coreProperties>
</file>